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53"/>
  </p:handoutMasterIdLst>
  <p:sldIdLst>
    <p:sldId id="323" r:id="rId2"/>
    <p:sldId id="257" r:id="rId3"/>
    <p:sldId id="325" r:id="rId4"/>
    <p:sldId id="277" r:id="rId5"/>
    <p:sldId id="300" r:id="rId6"/>
    <p:sldId id="326" r:id="rId7"/>
    <p:sldId id="327" r:id="rId8"/>
    <p:sldId id="328" r:id="rId9"/>
    <p:sldId id="329" r:id="rId10"/>
    <p:sldId id="330" r:id="rId11"/>
    <p:sldId id="335" r:id="rId12"/>
    <p:sldId id="334" r:id="rId13"/>
    <p:sldId id="336" r:id="rId14"/>
    <p:sldId id="339" r:id="rId15"/>
    <p:sldId id="338" r:id="rId16"/>
    <p:sldId id="342" r:id="rId17"/>
    <p:sldId id="343" r:id="rId18"/>
    <p:sldId id="344" r:id="rId19"/>
    <p:sldId id="337" r:id="rId20"/>
    <p:sldId id="345" r:id="rId21"/>
    <p:sldId id="352" r:id="rId22"/>
    <p:sldId id="347" r:id="rId23"/>
    <p:sldId id="375" r:id="rId24"/>
    <p:sldId id="376" r:id="rId25"/>
    <p:sldId id="377" r:id="rId26"/>
    <p:sldId id="346" r:id="rId27"/>
    <p:sldId id="374" r:id="rId28"/>
    <p:sldId id="348" r:id="rId29"/>
    <p:sldId id="349" r:id="rId30"/>
    <p:sldId id="354" r:id="rId31"/>
    <p:sldId id="350" r:id="rId32"/>
    <p:sldId id="358" r:id="rId33"/>
    <p:sldId id="359" r:id="rId34"/>
    <p:sldId id="360" r:id="rId35"/>
    <p:sldId id="362" r:id="rId36"/>
    <p:sldId id="351" r:id="rId37"/>
    <p:sldId id="361" r:id="rId38"/>
    <p:sldId id="363" r:id="rId39"/>
    <p:sldId id="364" r:id="rId40"/>
    <p:sldId id="365" r:id="rId41"/>
    <p:sldId id="366" r:id="rId42"/>
    <p:sldId id="368" r:id="rId43"/>
    <p:sldId id="369" r:id="rId44"/>
    <p:sldId id="367" r:id="rId45"/>
    <p:sldId id="370" r:id="rId46"/>
    <p:sldId id="371" r:id="rId47"/>
    <p:sldId id="372" r:id="rId48"/>
    <p:sldId id="373" r:id="rId49"/>
    <p:sldId id="357" r:id="rId50"/>
    <p:sldId id="356" r:id="rId51"/>
    <p:sldId id="341" r:id="rId52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99A5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92" autoAdjust="0"/>
    <p:restoredTop sz="94660"/>
  </p:normalViewPr>
  <p:slideViewPr>
    <p:cSldViewPr snapToGrid="0" snapToObjects="1">
      <p:cViewPr>
        <p:scale>
          <a:sx n="150" d="100"/>
          <a:sy n="150" d="100"/>
        </p:scale>
        <p:origin x="450" y="-1134"/>
      </p:cViewPr>
      <p:guideLst>
        <p:guide orient="horz" pos="2137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206E0-8F38-491F-8DD8-9DEF31DAB11E}" type="datetimeFigureOut">
              <a:rPr lang="es-CO" smtClean="0"/>
              <a:t>26/07/2019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6C985-72EC-4B6C-AB9B-9E37B8ADE9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2765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3.jpeg>
</file>

<file path=ppt/media/image17.jpeg>
</file>

<file path=ppt/media/image19.jpeg>
</file>

<file path=ppt/media/image21.jpeg>
</file>

<file path=ppt/media/image23.jpeg>
</file>

<file path=ppt/media/image25.jpeg>
</file>

<file path=ppt/media/image27.jpe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jp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0.png>
</file>

<file path=ppt/media/image81.png>
</file>

<file path=ppt/media/image82.png>
</file>

<file path=ppt/media/image83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emf"/><Relationship Id="rId4" Type="http://schemas.openxmlformats.org/officeDocument/2006/relationships/image" Target="../media/image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emf"/><Relationship Id="rId4" Type="http://schemas.openxmlformats.org/officeDocument/2006/relationships/image" Target="../media/image1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8.emf"/><Relationship Id="rId4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emf"/><Relationship Id="rId4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emf"/><Relationship Id="rId4" Type="http://schemas.openxmlformats.org/officeDocument/2006/relationships/image" Target="../media/image1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2.emf"/><Relationship Id="rId4" Type="http://schemas.openxmlformats.org/officeDocument/2006/relationships/image" Target="../media/image1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9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03049" y="3192122"/>
            <a:ext cx="4740951" cy="36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2" t="17753" r="14498" b="22947"/>
          <a:stretch/>
        </p:blipFill>
        <p:spPr bwMode="auto">
          <a:xfrm>
            <a:off x="0" y="-1"/>
            <a:ext cx="9270122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12" y="4525925"/>
            <a:ext cx="2319162" cy="140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0327" y="3357565"/>
            <a:ext cx="248602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604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7183" y="2853376"/>
            <a:ext cx="696913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7900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raestruc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295" y="-40944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75762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9398" y="2620370"/>
            <a:ext cx="821994" cy="709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1649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207278" y="0"/>
            <a:ext cx="8936719" cy="689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83740" y="1746912"/>
            <a:ext cx="859810" cy="859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057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16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17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18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0617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10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11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12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475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2015\_MG_1747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1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1325" y="2782887"/>
              <a:ext cx="573087" cy="550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586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grpSp>
        <p:nvGrpSpPr>
          <p:cNvPr id="6" name="5 Grupo"/>
          <p:cNvGrpSpPr/>
          <p:nvPr userDrawn="1"/>
        </p:nvGrpSpPr>
        <p:grpSpPr>
          <a:xfrm>
            <a:off x="-495300" y="-1270341"/>
            <a:ext cx="10278090" cy="9017494"/>
            <a:chOff x="-495300" y="-1270341"/>
            <a:chExt cx="10278090" cy="9017494"/>
          </a:xfrm>
        </p:grpSpPr>
        <p:pic>
          <p:nvPicPr>
            <p:cNvPr id="7" name="Picture 5" descr="D:\Fotos\Empleo\10 Final_22.jp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0827"/>
            <a:stretch/>
          </p:blipFill>
          <p:spPr bwMode="auto">
            <a:xfrm>
              <a:off x="0" y="-611035"/>
              <a:ext cx="9144000" cy="8358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7 Rectángulo"/>
            <p:cNvSpPr/>
            <p:nvPr/>
          </p:nvSpPr>
          <p:spPr>
            <a:xfrm>
              <a:off x="-495300" y="137072"/>
              <a:ext cx="9639300" cy="1756900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9" name="Marcador de contenido 5"/>
            <p:cNvSpPr txBox="1">
              <a:spLocks/>
            </p:cNvSpPr>
            <p:nvPr/>
          </p:nvSpPr>
          <p:spPr>
            <a:xfrm>
              <a:off x="0" y="0"/>
              <a:ext cx="9144000" cy="685799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ES" dirty="0"/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6767" b="14699"/>
            <a:stretch/>
          </p:blipFill>
          <p:spPr bwMode="auto">
            <a:xfrm>
              <a:off x="-1" y="-1270341"/>
              <a:ext cx="3137061" cy="8254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6588" y="-1091939"/>
              <a:ext cx="2996202" cy="7833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7812" y="2627565"/>
              <a:ext cx="817200" cy="81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5868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rend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 descr="D:\Fotos\Fondo Emprender\emprendedores\_MG_4258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" y="-1"/>
            <a:ext cx="9143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5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59987" y="1859884"/>
            <a:ext cx="706907" cy="696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311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Skil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-1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7186" y="2762866"/>
            <a:ext cx="689614" cy="64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328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35"/>
          <a:stretch/>
        </p:blipFill>
        <p:spPr bwMode="auto">
          <a:xfrm>
            <a:off x="-1" y="0"/>
            <a:ext cx="9144001" cy="698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48466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6521" y="2641599"/>
            <a:ext cx="811224" cy="709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7124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5335" y="1847763"/>
            <a:ext cx="765563" cy="720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963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D03DC-5ED8-7A42-A55E-C10C004AFC42}" type="datetimeFigureOut">
              <a:rPr lang="es-ES" smtClean="0"/>
              <a:t>26/07/2019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858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20623" y="362599"/>
            <a:ext cx="5664870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6600" b="1" dirty="0">
                <a:solidFill>
                  <a:schemeClr val="accent5">
                    <a:lumMod val="75000"/>
                  </a:schemeClr>
                </a:solidFill>
              </a:rPr>
              <a:t>Sustentación </a:t>
            </a: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420623" y="1285701"/>
            <a:ext cx="7391400" cy="11727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4800" b="1" dirty="0"/>
              <a:t>Proyecto ADSI - </a:t>
            </a:r>
            <a:r>
              <a:rPr lang="es-CO" sz="4800" b="1" dirty="0" smtClean="0"/>
              <a:t>II </a:t>
            </a:r>
            <a:endParaRPr lang="es-CO" sz="4800" b="1" dirty="0"/>
          </a:p>
          <a:p>
            <a:pPr algn="l" defTabSz="288000"/>
            <a:r>
              <a:rPr lang="es-CO" sz="4800" b="1" dirty="0"/>
              <a:t>Trimestre</a:t>
            </a:r>
          </a:p>
        </p:txBody>
      </p:sp>
    </p:spTree>
    <p:extLst>
      <p:ext uri="{BB962C8B-B14F-4D97-AF65-F5344CB8AC3E}">
        <p14:creationId xmlns:p14="http://schemas.microsoft.com/office/powerpoint/2010/main" val="375601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804" l="4706" r="92549">
                        <a14:foregroundMark x1="22353" y1="46275" x2="5098" y2="39608"/>
                        <a14:foregroundMark x1="7059" y1="40392" x2="21176" y2="28235"/>
                        <a14:foregroundMark x1="27059" y1="29412" x2="41176" y2="29804"/>
                        <a14:foregroundMark x1="42745" y1="41961" x2="46275" y2="35294"/>
                        <a14:foregroundMark x1="87843" y1="56078" x2="91373" y2="737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749" y="2377978"/>
            <a:ext cx="3282520" cy="3282520"/>
          </a:xfrm>
          <a:prstGeom prst="rect">
            <a:avLst/>
          </a:prstGeom>
        </p:spPr>
      </p:pic>
      <p:sp>
        <p:nvSpPr>
          <p:cNvPr id="2" name="Título 1"/>
          <p:cNvSpPr txBox="1">
            <a:spLocks/>
          </p:cNvSpPr>
          <p:nvPr/>
        </p:nvSpPr>
        <p:spPr>
          <a:xfrm>
            <a:off x="460460" y="445022"/>
            <a:ext cx="7896140" cy="887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5400" dirty="0">
                <a:solidFill>
                  <a:schemeClr val="bg1"/>
                </a:solidFill>
              </a:rPr>
              <a:t>Justificación</a:t>
            </a:r>
            <a:endParaRPr lang="es-ES" sz="5400" dirty="0">
              <a:solidFill>
                <a:schemeClr val="bg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460460" y="2971798"/>
            <a:ext cx="7290576" cy="2078765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CO" sz="2000" b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460460" y="2057399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2000" b="1" dirty="0"/>
          </a:p>
        </p:txBody>
      </p:sp>
      <p:sp>
        <p:nvSpPr>
          <p:cNvPr id="3" name="CuadroTexto 2"/>
          <p:cNvSpPr txBox="1"/>
          <p:nvPr/>
        </p:nvSpPr>
        <p:spPr>
          <a:xfrm>
            <a:off x="187817" y="2350719"/>
            <a:ext cx="6189407" cy="392859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s-419" sz="3200" dirty="0" smtClean="0"/>
              <a:t>El </a:t>
            </a:r>
            <a:r>
              <a:rPr lang="es-419" sz="3200" dirty="0"/>
              <a:t>proyecto </a:t>
            </a:r>
            <a:r>
              <a:rPr lang="es-419" sz="3200" dirty="0" smtClean="0"/>
              <a:t>de inventario </a:t>
            </a:r>
            <a:r>
              <a:rPr lang="es-419" sz="3200" dirty="0"/>
              <a:t>será creado con el fin de brindar soluciones, obtener y garantizar un buen </a:t>
            </a:r>
            <a:r>
              <a:rPr lang="es-419" sz="3200" dirty="0" smtClean="0"/>
              <a:t>manejo </a:t>
            </a:r>
            <a:r>
              <a:rPr lang="es-419" sz="3200" dirty="0"/>
              <a:t>de los activos implementando un inventario de software para activos físicos.</a:t>
            </a:r>
          </a:p>
          <a:p>
            <a:pPr algn="l"/>
            <a:endParaRPr lang="es-419" sz="14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107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C55BC7A6-7924-4414-ABD2-4F381B9C1A73}"/>
              </a:ext>
            </a:extLst>
          </p:cNvPr>
          <p:cNvSpPr txBox="1"/>
          <p:nvPr/>
        </p:nvSpPr>
        <p:spPr>
          <a:xfrm>
            <a:off x="872836" y="444316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s-CO" sz="6000" b="1" dirty="0">
                <a:solidFill>
                  <a:schemeClr val="bg1"/>
                </a:solidFill>
              </a:rPr>
              <a:t>Requerimientos</a:t>
            </a:r>
          </a:p>
          <a:p>
            <a:pPr algn="l"/>
            <a:r>
              <a:rPr lang="es-CO" sz="6000" b="1" dirty="0">
                <a:solidFill>
                  <a:schemeClr val="bg1"/>
                </a:solidFill>
              </a:rPr>
              <a:t>funcionales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6B356D0-E204-4572-80B4-FDD64DE0CE03}"/>
              </a:ext>
            </a:extLst>
          </p:cNvPr>
          <p:cNvSpPr txBox="1"/>
          <p:nvPr/>
        </p:nvSpPr>
        <p:spPr>
          <a:xfrm>
            <a:off x="872836" y="2604654"/>
            <a:ext cx="7190509" cy="2840181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s-CO" sz="16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CO" sz="1600" b="1" dirty="0"/>
          </a:p>
        </p:txBody>
      </p:sp>
      <p:sp>
        <p:nvSpPr>
          <p:cNvPr id="2" name="CuadroTexto 1"/>
          <p:cNvSpPr txBox="1"/>
          <p:nvPr/>
        </p:nvSpPr>
        <p:spPr>
          <a:xfrm>
            <a:off x="176354" y="2604654"/>
            <a:ext cx="6472274" cy="407634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s-419" sz="2800" b="1" dirty="0" smtClean="0"/>
              <a:t>RF1: Poder </a:t>
            </a:r>
            <a:r>
              <a:rPr lang="es-419" sz="2800" b="1" dirty="0"/>
              <a:t>mirar la cantidad de activos que hay en la sede</a:t>
            </a:r>
          </a:p>
          <a:p>
            <a:r>
              <a:rPr lang="es-419" sz="2800" b="1" dirty="0" smtClean="0"/>
              <a:t>RF2: Cambiar </a:t>
            </a:r>
            <a:r>
              <a:rPr lang="es-419" sz="2800" b="1" dirty="0"/>
              <a:t>la información en el inventario </a:t>
            </a:r>
          </a:p>
          <a:p>
            <a:r>
              <a:rPr lang="es-MX" sz="2800" b="1" dirty="0" smtClean="0"/>
              <a:t>RF3: Poder </a:t>
            </a:r>
            <a:r>
              <a:rPr lang="es-MX" sz="2800" b="1" dirty="0"/>
              <a:t>registrar nuevos registros en el inventario</a:t>
            </a:r>
            <a:endParaRPr lang="es-419" sz="2800" b="1" dirty="0"/>
          </a:p>
          <a:p>
            <a:r>
              <a:rPr lang="es-419" sz="2800" b="1" dirty="0" smtClean="0"/>
              <a:t>RF4: Controlar </a:t>
            </a:r>
            <a:r>
              <a:rPr lang="es-419" sz="2800" b="1" dirty="0"/>
              <a:t>las perdidas por robo o daño de los elementos </a:t>
            </a:r>
          </a:p>
          <a:p>
            <a:endParaRPr lang="es-419" sz="2000" b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4118" y1="35814" x2="75798" y2="30698"/>
                        <a14:foregroundMark x1="21849" y1="56047" x2="26723" y2="47907"/>
                        <a14:foregroundMark x1="14118" y1="58837" x2="17311" y2="53256"/>
                        <a14:foregroundMark x1="20336" y1="65349" x2="20672" y2="593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9686"/>
          <a:stretch/>
        </p:blipFill>
        <p:spPr>
          <a:xfrm>
            <a:off x="6045391" y="2768837"/>
            <a:ext cx="3098610" cy="3080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866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C55BC7A6-7924-4414-ABD2-4F381B9C1A73}"/>
              </a:ext>
            </a:extLst>
          </p:cNvPr>
          <p:cNvSpPr txBox="1"/>
          <p:nvPr/>
        </p:nvSpPr>
        <p:spPr>
          <a:xfrm>
            <a:off x="229139" y="322279"/>
            <a:ext cx="13659675" cy="1018179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4800" b="1" dirty="0">
                <a:solidFill>
                  <a:schemeClr val="bg1"/>
                </a:solidFill>
              </a:rPr>
              <a:t>Requerimientos no funcionales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6B356D0-E204-4572-80B4-FDD64DE0CE03}"/>
              </a:ext>
            </a:extLst>
          </p:cNvPr>
          <p:cNvSpPr txBox="1"/>
          <p:nvPr/>
        </p:nvSpPr>
        <p:spPr>
          <a:xfrm>
            <a:off x="872836" y="2604654"/>
            <a:ext cx="7190509" cy="2840181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s-CO" sz="16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CO" sz="1600" b="1" dirty="0"/>
          </a:p>
        </p:txBody>
      </p:sp>
      <p:sp>
        <p:nvSpPr>
          <p:cNvPr id="2" name="CuadroTexto 1"/>
          <p:cNvSpPr txBox="1"/>
          <p:nvPr/>
        </p:nvSpPr>
        <p:spPr>
          <a:xfrm>
            <a:off x="1164170" y="1805491"/>
            <a:ext cx="6815659" cy="364905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419" sz="8000" b="1" dirty="0">
              <a:solidFill>
                <a:srgbClr val="92D050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999858" y="1454081"/>
            <a:ext cx="7263926" cy="540391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s-419" sz="2000" b="1" dirty="0" smtClean="0"/>
              <a:t>RNF1: el </a:t>
            </a:r>
            <a:r>
              <a:rPr lang="es-419" sz="2000" b="1" dirty="0"/>
              <a:t>equipo deberá tener como sistema operativo Windows 10 </a:t>
            </a:r>
            <a:r>
              <a:rPr lang="es-419" sz="2000" b="1" dirty="0" smtClean="0"/>
              <a:t>para </a:t>
            </a:r>
            <a:r>
              <a:rPr lang="es-419" sz="2000" b="1" dirty="0"/>
              <a:t>que este funcione y tendrá un 5% de que se produzca un error el 95% de funcionamiento del sistema realizara las acciones en 1 segundo o menos </a:t>
            </a:r>
          </a:p>
          <a:p>
            <a:r>
              <a:rPr lang="es-419" sz="2000" b="1" dirty="0" smtClean="0"/>
              <a:t>RNF2: los </a:t>
            </a:r>
            <a:r>
              <a:rPr lang="es-419" sz="2000" b="1" dirty="0"/>
              <a:t>estándares de seguridad que se van a implementar son ISO 17799 E ISO </a:t>
            </a:r>
            <a:r>
              <a:rPr lang="es-419" sz="2000" b="1" dirty="0" smtClean="0"/>
              <a:t>27001, las </a:t>
            </a:r>
            <a:r>
              <a:rPr lang="es-419" sz="2000" b="1" dirty="0"/>
              <a:t>cuales van desde la seguridad en los sistemas, pasando por los aspectos de seguridad física, recursos humanos y aspectos generales.</a:t>
            </a:r>
          </a:p>
          <a:p>
            <a:r>
              <a:rPr lang="es-419" sz="2000" b="1" dirty="0" smtClean="0"/>
              <a:t>RNF3: El </a:t>
            </a:r>
            <a:r>
              <a:rPr lang="es-419" sz="2000" b="1" dirty="0"/>
              <a:t>sistema tendrá un respaldo en caso de perdida de datos de los usuarios, esté estará ligado a un servidor en la nube. En caso de un mal procesamiento de datos se remerita a un software de prueba calificado que cumpla los requerimientos.</a:t>
            </a:r>
            <a:r>
              <a:rPr lang="es-419" sz="2000" b="1" dirty="0">
                <a:solidFill>
                  <a:srgbClr val="92D050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233353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465" y="3324314"/>
            <a:ext cx="2790159" cy="212052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55BC7A6-7924-4414-ABD2-4F381B9C1A73}"/>
              </a:ext>
            </a:extLst>
          </p:cNvPr>
          <p:cNvSpPr txBox="1"/>
          <p:nvPr/>
        </p:nvSpPr>
        <p:spPr>
          <a:xfrm>
            <a:off x="486909" y="385742"/>
            <a:ext cx="9987127" cy="1018179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4800" b="1" dirty="0">
                <a:solidFill>
                  <a:schemeClr val="bg1"/>
                </a:solidFill>
              </a:rPr>
              <a:t>Requerimientos no funcionales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6B356D0-E204-4572-80B4-FDD64DE0CE03}"/>
              </a:ext>
            </a:extLst>
          </p:cNvPr>
          <p:cNvSpPr txBox="1"/>
          <p:nvPr/>
        </p:nvSpPr>
        <p:spPr>
          <a:xfrm>
            <a:off x="872836" y="2604654"/>
            <a:ext cx="7190509" cy="2840181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s-CO" sz="1600" b="1" dirty="0"/>
          </a:p>
        </p:txBody>
      </p:sp>
      <p:sp>
        <p:nvSpPr>
          <p:cNvPr id="5" name="CuadroTexto 4"/>
          <p:cNvSpPr txBox="1"/>
          <p:nvPr/>
        </p:nvSpPr>
        <p:spPr>
          <a:xfrm>
            <a:off x="291722" y="1221366"/>
            <a:ext cx="6604734" cy="377724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s-419" sz="2000" b="1" dirty="0" smtClean="0"/>
              <a:t>RNF4: El </a:t>
            </a:r>
            <a:r>
              <a:rPr lang="es-419" sz="2000" b="1" dirty="0"/>
              <a:t>sistema tendrá una disponibilidad del 90%, ya que el porcentaje restante se dispondrá para mantenimiento del sistema o actualización del mismo</a:t>
            </a:r>
            <a:r>
              <a:rPr lang="es-419" sz="2000" b="1" dirty="0" smtClean="0"/>
              <a:t>.</a:t>
            </a:r>
            <a:endParaRPr lang="es-419" sz="2000" b="1" dirty="0"/>
          </a:p>
        </p:txBody>
      </p:sp>
    </p:spTree>
    <p:extLst>
      <p:ext uri="{BB962C8B-B14F-4D97-AF65-F5344CB8AC3E}">
        <p14:creationId xmlns:p14="http://schemas.microsoft.com/office/powerpoint/2010/main" val="415342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993F96CF-619E-4A89-8E72-63A15D2BC674}"/>
              </a:ext>
              <a:ext uri="{147F2762-F138-4A5C-976F-8EAC2B608ADB}">
                <a16:predDERef xmlns:a16="http://schemas.microsoft.com/office/drawing/2014/main" pred="{7A992CA0-EB66-41E6-B447-65DE782B2A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840"/>
          <a:stretch/>
        </p:blipFill>
        <p:spPr>
          <a:xfrm>
            <a:off x="4521047" y="5833678"/>
            <a:ext cx="4189584" cy="82446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D019898-339B-4CA6-8748-2C96E0543E64}"/>
              </a:ext>
              <a:ext uri="{147F2762-F138-4A5C-976F-8EAC2B608ADB}">
                <a16:predDERef xmlns:a16="http://schemas.microsoft.com/office/drawing/2014/main" pred="{B2E96216-79E1-4308-8327-FD6E3D1298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0" t="3189" r="200" b="991"/>
          <a:stretch/>
        </p:blipFill>
        <p:spPr>
          <a:xfrm>
            <a:off x="26674" y="1652806"/>
            <a:ext cx="4533635" cy="4880516"/>
          </a:xfrm>
          <a:prstGeom prst="rect">
            <a:avLst/>
          </a:prstGeom>
        </p:spPr>
      </p:pic>
      <p:sp>
        <p:nvSpPr>
          <p:cNvPr id="7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1289402" y="445022"/>
            <a:ext cx="6020954" cy="887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6000" b="1" dirty="0">
                <a:solidFill>
                  <a:schemeClr val="bg1"/>
                </a:solidFill>
              </a:rPr>
              <a:t>Levantamiento de información</a:t>
            </a:r>
            <a:endParaRPr lang="es-ES" sz="6000" dirty="0">
              <a:solidFill>
                <a:schemeClr val="bg1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003300" y="260350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A992CA0-EB66-41E6-B447-65DE782B2A72}"/>
              </a:ext>
              <a:ext uri="{147F2762-F138-4A5C-976F-8EAC2B608ADB}">
                <a16:predDERef xmlns:a16="http://schemas.microsoft.com/office/drawing/2014/main" pred="{7D019898-339B-4CA6-8748-2C96E0543E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838" b="3046"/>
          <a:stretch/>
        </p:blipFill>
        <p:spPr>
          <a:xfrm>
            <a:off x="4416733" y="1777627"/>
            <a:ext cx="4398212" cy="425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49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1186853" y="445022"/>
            <a:ext cx="6020954" cy="887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6000" b="1" dirty="0">
                <a:solidFill>
                  <a:schemeClr val="bg1"/>
                </a:solidFill>
              </a:rPr>
              <a:t>Levantamiento de información</a:t>
            </a:r>
            <a:endParaRPr lang="es-ES" sz="6000" dirty="0">
              <a:solidFill>
                <a:schemeClr val="bg1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003300" y="260350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2400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A050DE1-F237-4398-A478-9AA43624FC72}"/>
              </a:ext>
              <a:ext uri="{147F2762-F138-4A5C-976F-8EAC2B608ADB}">
                <a16:predDERef xmlns:a16="http://schemas.microsoft.com/office/drawing/2014/main" pred="{993F96CF-619E-4A89-8E72-63A15D2BC6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08" b="5235"/>
          <a:stretch/>
        </p:blipFill>
        <p:spPr>
          <a:xfrm>
            <a:off x="-56440" y="1666729"/>
            <a:ext cx="4551588" cy="519127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CB4F48F-3926-4808-BC6E-A3B697B42975}"/>
              </a:ext>
              <a:ext uri="{147F2762-F138-4A5C-976F-8EAC2B608ADB}">
                <a16:predDERef xmlns:a16="http://schemas.microsoft.com/office/drawing/2014/main" pred="{3A050DE1-F237-4398-A478-9AA43624F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588" y="1666729"/>
            <a:ext cx="4317394" cy="384502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22265D5-0493-43BD-86B8-EC8797B74502}"/>
              </a:ext>
              <a:ext uri="{147F2762-F138-4A5C-976F-8EAC2B608ADB}">
                <a16:predDERef xmlns:a16="http://schemas.microsoft.com/office/drawing/2014/main" pred="{CCB4F48F-3926-4808-BC6E-A3B697B429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8537" y="5269570"/>
            <a:ext cx="4765463" cy="150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968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55BC7A6-7924-4414-ABD2-4F381B9C1A73}"/>
              </a:ext>
            </a:extLst>
          </p:cNvPr>
          <p:cNvSpPr txBox="1"/>
          <p:nvPr/>
        </p:nvSpPr>
        <p:spPr>
          <a:xfrm>
            <a:off x="484082" y="391876"/>
            <a:ext cx="3807928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7200" b="1" dirty="0" smtClean="0">
                <a:solidFill>
                  <a:schemeClr val="bg1"/>
                </a:solidFill>
              </a:rPr>
              <a:t>MAPA DE PROCESOS</a:t>
            </a:r>
            <a:endParaRPr lang="es-CO" sz="72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4787"/>
            <a:ext cx="9144000" cy="2743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9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0" t="12638" r="1216" b="24775"/>
          <a:stretch/>
        </p:blipFill>
        <p:spPr>
          <a:xfrm>
            <a:off x="1" y="2693324"/>
            <a:ext cx="9102436" cy="258525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55BC7A6-7924-4414-ABD2-4F381B9C1A73}"/>
              </a:ext>
            </a:extLst>
          </p:cNvPr>
          <p:cNvSpPr txBox="1"/>
          <p:nvPr/>
        </p:nvSpPr>
        <p:spPr>
          <a:xfrm>
            <a:off x="484082" y="391876"/>
            <a:ext cx="3807928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7200" b="1" dirty="0" smtClean="0">
                <a:solidFill>
                  <a:schemeClr val="bg1"/>
                </a:solidFill>
              </a:rPr>
              <a:t>REGISTRO DE ACTIVOS</a:t>
            </a:r>
            <a:endParaRPr lang="es-CO" sz="7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736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" t="5403" r="2000" b="22424"/>
          <a:stretch/>
        </p:blipFill>
        <p:spPr>
          <a:xfrm>
            <a:off x="80731" y="2394064"/>
            <a:ext cx="9063269" cy="247719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55BC7A6-7924-4414-ABD2-4F381B9C1A73}"/>
              </a:ext>
            </a:extLst>
          </p:cNvPr>
          <p:cNvSpPr txBox="1"/>
          <p:nvPr/>
        </p:nvSpPr>
        <p:spPr>
          <a:xfrm>
            <a:off x="484082" y="391876"/>
            <a:ext cx="3807928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7200" b="1" dirty="0" smtClean="0">
                <a:solidFill>
                  <a:schemeClr val="bg1"/>
                </a:solidFill>
              </a:rPr>
              <a:t>SOLICITUD DE ACTIVO</a:t>
            </a:r>
            <a:endParaRPr lang="es-CO" sz="7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982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C55BC7A6-7924-4414-ABD2-4F381B9C1A73}"/>
              </a:ext>
            </a:extLst>
          </p:cNvPr>
          <p:cNvSpPr txBox="1"/>
          <p:nvPr/>
        </p:nvSpPr>
        <p:spPr>
          <a:xfrm>
            <a:off x="-538384" y="391876"/>
            <a:ext cx="3807928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7200" b="1" dirty="0">
                <a:solidFill>
                  <a:schemeClr val="bg1"/>
                </a:solidFill>
              </a:rPr>
              <a:t>Diagrama de casos de uso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6B356D0-E204-4572-80B4-FDD64DE0CE03}"/>
              </a:ext>
            </a:extLst>
          </p:cNvPr>
          <p:cNvSpPr txBox="1"/>
          <p:nvPr/>
        </p:nvSpPr>
        <p:spPr>
          <a:xfrm>
            <a:off x="872836" y="2604654"/>
            <a:ext cx="7190509" cy="2840181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s-CO" sz="16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CO" sz="1600" b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22" y="1800469"/>
            <a:ext cx="7847214" cy="490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373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12" name="Título 1"/>
          <p:cNvSpPr>
            <a:spLocks noGrp="1"/>
          </p:cNvSpPr>
          <p:nvPr>
            <p:ph type="title" idx="4294967295"/>
          </p:nvPr>
        </p:nvSpPr>
        <p:spPr>
          <a:xfrm>
            <a:off x="3584575" y="4808538"/>
            <a:ext cx="5559425" cy="1592262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/>
            <a:r>
              <a:rPr lang="es-CO" sz="5400" b="1" dirty="0">
                <a:solidFill>
                  <a:schemeClr val="bg1"/>
                </a:solidFill>
              </a:rPr>
              <a:t> </a:t>
            </a:r>
            <a:r>
              <a:rPr lang="es-CO" sz="5400" b="1" dirty="0" smtClean="0">
                <a:solidFill>
                  <a:schemeClr val="bg1"/>
                </a:solidFill>
              </a:rPr>
              <a:t>E.E INVENTORY</a:t>
            </a:r>
            <a:endParaRPr lang="es-E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43447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-17526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rgbClr val="FF0000"/>
                </a:solidFill>
              </a:rPr>
              <a:t>Modelo Entidad relación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447" y="1760463"/>
            <a:ext cx="6925627" cy="4512828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2826328" y="3865418"/>
            <a:ext cx="2003367" cy="6151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730865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-17526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Modelo Entidad relación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740" y="2157040"/>
            <a:ext cx="6809422" cy="4283764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2543695" y="3133898"/>
            <a:ext cx="2003367" cy="6151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72205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1417167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rgbClr val="FF0000"/>
                </a:solidFill>
              </a:rPr>
              <a:t>Normalización</a:t>
            </a:r>
          </a:p>
        </p:txBody>
      </p:sp>
    </p:spTree>
    <p:extLst>
      <p:ext uri="{BB962C8B-B14F-4D97-AF65-F5344CB8AC3E}">
        <p14:creationId xmlns:p14="http://schemas.microsoft.com/office/powerpoint/2010/main" val="3469797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417167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Primera Forma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178" y="2245332"/>
            <a:ext cx="8621486" cy="62534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178" y="2902948"/>
            <a:ext cx="8621486" cy="57612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178" y="3533112"/>
            <a:ext cx="8621486" cy="62701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178" y="4214168"/>
            <a:ext cx="5782491" cy="67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6342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417167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Segunda Forma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30" y="2978523"/>
            <a:ext cx="8586651" cy="589606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31" y="3966279"/>
            <a:ext cx="8586651" cy="61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011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417167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Tercera Forma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t="33106"/>
          <a:stretch/>
        </p:blipFill>
        <p:spPr>
          <a:xfrm>
            <a:off x="161925" y="2290354"/>
            <a:ext cx="8982075" cy="43964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788" y="2870835"/>
            <a:ext cx="2533650" cy="357187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4896" y="2730001"/>
            <a:ext cx="2121002" cy="385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834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5438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Diagrama de costos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981" y="1715588"/>
            <a:ext cx="5515465" cy="483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755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5438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Diagrama de GANTT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19793"/>
            <a:ext cx="8847909" cy="475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57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-1676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Diagrama de distribución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26" y="1802144"/>
            <a:ext cx="8071658" cy="497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235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5438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rgbClr val="FF0000"/>
                </a:solidFill>
              </a:rPr>
              <a:t>Diagrama de clases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010392"/>
            <a:ext cx="7098030" cy="4395170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1567180" y="4654550"/>
            <a:ext cx="1543050" cy="6477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4873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60460" y="445022"/>
            <a:ext cx="6020954" cy="887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5400" b="1" dirty="0">
                <a:solidFill>
                  <a:schemeClr val="bg1"/>
                </a:solidFill>
              </a:rPr>
              <a:t>Integrantes y nombre Proyecto</a:t>
            </a:r>
            <a:endParaRPr lang="es-ES" sz="5400" dirty="0">
              <a:solidFill>
                <a:schemeClr val="bg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922946" y="2700110"/>
            <a:ext cx="7708306" cy="411729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s-MX" sz="4800" dirty="0"/>
              <a:t>-Jefferson Steven Matoma</a:t>
            </a:r>
          </a:p>
          <a:p>
            <a:r>
              <a:rPr lang="es-MX" sz="4800" dirty="0"/>
              <a:t>-Juan Manuel Aldana</a:t>
            </a:r>
          </a:p>
          <a:p>
            <a:r>
              <a:rPr lang="es-MX" sz="4800" dirty="0"/>
              <a:t>-Henry Eduardo Pineda</a:t>
            </a:r>
          </a:p>
          <a:p>
            <a:r>
              <a:rPr lang="es-MX" sz="4800" dirty="0"/>
              <a:t>-Cristian David Gonzalez</a:t>
            </a:r>
            <a:endParaRPr lang="es-419" sz="4800" dirty="0"/>
          </a:p>
          <a:p>
            <a:pPr algn="l"/>
            <a:endParaRPr lang="es-419" sz="80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9816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5438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Diagrama de clases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308860"/>
            <a:ext cx="6972632" cy="428625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630680" y="3575050"/>
            <a:ext cx="1645920" cy="6477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234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788920" y="28956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>
                <a:solidFill>
                  <a:schemeClr val="bg1"/>
                </a:solidFill>
              </a:rPr>
              <a:t>M</a:t>
            </a:r>
            <a:r>
              <a:rPr lang="es-MX" sz="7200" b="1" dirty="0" smtClean="0">
                <a:solidFill>
                  <a:schemeClr val="bg1"/>
                </a:solidFill>
              </a:rPr>
              <a:t>ockups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722" y="1348740"/>
            <a:ext cx="7055908" cy="547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528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407" y="1670224"/>
            <a:ext cx="6334558" cy="5081961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2788920" y="28956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>
                <a:solidFill>
                  <a:schemeClr val="bg1"/>
                </a:solidFill>
              </a:rPr>
              <a:t>M</a:t>
            </a:r>
            <a:r>
              <a:rPr lang="es-MX" sz="7200" b="1" dirty="0" smtClean="0">
                <a:solidFill>
                  <a:schemeClr val="bg1"/>
                </a:solidFill>
              </a:rPr>
              <a:t>ockups</a:t>
            </a:r>
          </a:p>
        </p:txBody>
      </p:sp>
    </p:spTree>
    <p:extLst>
      <p:ext uri="{BB962C8B-B14F-4D97-AF65-F5344CB8AC3E}">
        <p14:creationId xmlns:p14="http://schemas.microsoft.com/office/powerpoint/2010/main" val="2559983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348" y="1695797"/>
            <a:ext cx="6253118" cy="4960100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788920" y="28956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>
                <a:solidFill>
                  <a:schemeClr val="bg1"/>
                </a:solidFill>
              </a:rPr>
              <a:t>M</a:t>
            </a:r>
            <a:r>
              <a:rPr lang="es-MX" sz="7200" b="1" dirty="0" smtClean="0">
                <a:solidFill>
                  <a:schemeClr val="bg1"/>
                </a:solidFill>
              </a:rPr>
              <a:t>ockups</a:t>
            </a:r>
          </a:p>
        </p:txBody>
      </p:sp>
    </p:spTree>
    <p:extLst>
      <p:ext uri="{BB962C8B-B14F-4D97-AF65-F5344CB8AC3E}">
        <p14:creationId xmlns:p14="http://schemas.microsoft.com/office/powerpoint/2010/main" val="4459193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962" y="1633545"/>
            <a:ext cx="6517178" cy="5065214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2788920" y="28956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>
                <a:solidFill>
                  <a:schemeClr val="bg1"/>
                </a:solidFill>
              </a:rPr>
              <a:t>M</a:t>
            </a:r>
            <a:r>
              <a:rPr lang="es-MX" sz="7200" b="1" dirty="0" smtClean="0">
                <a:solidFill>
                  <a:schemeClr val="bg1"/>
                </a:solidFill>
              </a:rPr>
              <a:t>ockups</a:t>
            </a:r>
          </a:p>
        </p:txBody>
      </p:sp>
    </p:spTree>
    <p:extLst>
      <p:ext uri="{BB962C8B-B14F-4D97-AF65-F5344CB8AC3E}">
        <p14:creationId xmlns:p14="http://schemas.microsoft.com/office/powerpoint/2010/main" val="12210336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84" y="1845425"/>
            <a:ext cx="6854106" cy="4749165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rgbClr val="FF0000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36565068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12" y="1739370"/>
            <a:ext cx="7496175" cy="4581525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5440340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528" y="1763104"/>
            <a:ext cx="6825008" cy="4575956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22572971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12" y="2953355"/>
            <a:ext cx="7496175" cy="1400175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24573753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098" y="1828895"/>
            <a:ext cx="6410584" cy="4854538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3819908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16" name="Título 1"/>
          <p:cNvSpPr txBox="1">
            <a:spLocks/>
          </p:cNvSpPr>
          <p:nvPr/>
        </p:nvSpPr>
        <p:spPr>
          <a:xfrm>
            <a:off x="460460" y="445022"/>
            <a:ext cx="6020954" cy="887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6600" b="1" dirty="0">
                <a:solidFill>
                  <a:schemeClr val="bg1"/>
                </a:solidFill>
              </a:rPr>
              <a:t>Agenda</a:t>
            </a:r>
            <a:endParaRPr lang="es-ES" sz="6600" dirty="0">
              <a:solidFill>
                <a:schemeClr val="bg1"/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763814" y="2235200"/>
            <a:ext cx="36049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1600" dirty="0"/>
              <a:t>1. Introducción</a:t>
            </a:r>
            <a:endParaRPr lang="es-ES" sz="1600" dirty="0"/>
          </a:p>
        </p:txBody>
      </p:sp>
      <p:sp>
        <p:nvSpPr>
          <p:cNvPr id="9" name="CuadroTexto 8"/>
          <p:cNvSpPr txBox="1"/>
          <p:nvPr/>
        </p:nvSpPr>
        <p:spPr>
          <a:xfrm>
            <a:off x="763814" y="2749368"/>
            <a:ext cx="36049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1600" dirty="0"/>
              <a:t>2. Planteamiento del Problema</a:t>
            </a:r>
            <a:endParaRPr lang="es-ES" sz="16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763814" y="3269704"/>
            <a:ext cx="36049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1600" dirty="0"/>
              <a:t>3. Objetivo General y Específicos</a:t>
            </a:r>
            <a:endParaRPr lang="es-ES" sz="16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763814" y="3783872"/>
            <a:ext cx="36049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1600" dirty="0"/>
              <a:t>4. Alcance del proyecto</a:t>
            </a:r>
            <a:endParaRPr lang="es-ES" sz="1600" dirty="0"/>
          </a:p>
        </p:txBody>
      </p:sp>
      <p:sp>
        <p:nvSpPr>
          <p:cNvPr id="17" name="CuadroTexto 16"/>
          <p:cNvSpPr txBox="1"/>
          <p:nvPr/>
        </p:nvSpPr>
        <p:spPr>
          <a:xfrm>
            <a:off x="763814" y="4285708"/>
            <a:ext cx="36049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1600" dirty="0"/>
              <a:t>5. Justificación</a:t>
            </a:r>
            <a:endParaRPr lang="es-ES" sz="1600" dirty="0"/>
          </a:p>
        </p:txBody>
      </p:sp>
      <p:sp>
        <p:nvSpPr>
          <p:cNvPr id="18" name="CuadroTexto 17"/>
          <p:cNvSpPr txBox="1"/>
          <p:nvPr/>
        </p:nvSpPr>
        <p:spPr>
          <a:xfrm>
            <a:off x="4572000" y="2250734"/>
            <a:ext cx="36557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s-CO" sz="1600" dirty="0"/>
              <a:t>9. Mapa de Procesos</a:t>
            </a:r>
            <a:endParaRPr lang="es-ES" sz="1600" dirty="0"/>
          </a:p>
        </p:txBody>
      </p:sp>
      <p:sp>
        <p:nvSpPr>
          <p:cNvPr id="19" name="CuadroTexto 18"/>
          <p:cNvSpPr txBox="1"/>
          <p:nvPr/>
        </p:nvSpPr>
        <p:spPr>
          <a:xfrm>
            <a:off x="4572000" y="2738120"/>
            <a:ext cx="36557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1600" dirty="0"/>
          </a:p>
        </p:txBody>
      </p:sp>
      <p:sp>
        <p:nvSpPr>
          <p:cNvPr id="21" name="CuadroTexto 20"/>
          <p:cNvSpPr txBox="1"/>
          <p:nvPr/>
        </p:nvSpPr>
        <p:spPr>
          <a:xfrm>
            <a:off x="4572000" y="3793606"/>
            <a:ext cx="36557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1600" dirty="0"/>
          </a:p>
        </p:txBody>
      </p:sp>
      <p:sp>
        <p:nvSpPr>
          <p:cNvPr id="23" name="CuadroTexto 22"/>
          <p:cNvSpPr txBox="1"/>
          <p:nvPr/>
        </p:nvSpPr>
        <p:spPr>
          <a:xfrm>
            <a:off x="4572000" y="3269704"/>
            <a:ext cx="36557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1600" dirty="0"/>
          </a:p>
        </p:txBody>
      </p:sp>
      <p:sp>
        <p:nvSpPr>
          <p:cNvPr id="25" name="CuadroTexto 24"/>
          <p:cNvSpPr txBox="1"/>
          <p:nvPr/>
        </p:nvSpPr>
        <p:spPr>
          <a:xfrm>
            <a:off x="4572000" y="4283641"/>
            <a:ext cx="36557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1600" dirty="0"/>
          </a:p>
        </p:txBody>
      </p:sp>
      <p:sp>
        <p:nvSpPr>
          <p:cNvPr id="14" name="CuadroTexto 13"/>
          <p:cNvSpPr txBox="1"/>
          <p:nvPr/>
        </p:nvSpPr>
        <p:spPr>
          <a:xfrm>
            <a:off x="763814" y="4788628"/>
            <a:ext cx="36049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s-CO" sz="1600" dirty="0"/>
              <a:t>6. Técnicas levantamiento información</a:t>
            </a:r>
            <a:endParaRPr lang="es-ES" sz="1600" dirty="0"/>
          </a:p>
        </p:txBody>
      </p:sp>
      <p:sp>
        <p:nvSpPr>
          <p:cNvPr id="20" name="CuadroTexto 19"/>
          <p:cNvSpPr txBox="1"/>
          <p:nvPr/>
        </p:nvSpPr>
        <p:spPr>
          <a:xfrm>
            <a:off x="763814" y="5305702"/>
            <a:ext cx="36049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s-CO" sz="1600" dirty="0"/>
              <a:t>7. </a:t>
            </a:r>
            <a:r>
              <a:rPr lang="es-CO" sz="1600" dirty="0" err="1"/>
              <a:t>Tec</a:t>
            </a:r>
            <a:r>
              <a:rPr lang="es-CO" sz="1600" dirty="0"/>
              <a:t>. Levantamiento de Información</a:t>
            </a:r>
            <a:endParaRPr lang="es-ES" sz="1600" dirty="0"/>
          </a:p>
        </p:txBody>
      </p:sp>
      <p:sp>
        <p:nvSpPr>
          <p:cNvPr id="22" name="CuadroTexto 21"/>
          <p:cNvSpPr txBox="1"/>
          <p:nvPr/>
        </p:nvSpPr>
        <p:spPr>
          <a:xfrm>
            <a:off x="4572000" y="4791894"/>
            <a:ext cx="36557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1600" smtClean="0"/>
              <a:t>14. Diagrama de Distribución</a:t>
            </a:r>
            <a:endParaRPr lang="es-ES" sz="1600" dirty="0"/>
          </a:p>
        </p:txBody>
      </p:sp>
      <p:sp>
        <p:nvSpPr>
          <p:cNvPr id="24" name="CuadroTexto 23"/>
          <p:cNvSpPr txBox="1"/>
          <p:nvPr/>
        </p:nvSpPr>
        <p:spPr>
          <a:xfrm>
            <a:off x="763814" y="5822776"/>
            <a:ext cx="36049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s-CO" sz="1600" dirty="0"/>
              <a:t>8. Informe de Requerimientos (IEEE830)</a:t>
            </a:r>
            <a:endParaRPr lang="es-ES" sz="1600" dirty="0"/>
          </a:p>
        </p:txBody>
      </p:sp>
      <p:sp>
        <p:nvSpPr>
          <p:cNvPr id="26" name="CuadroTexto 25"/>
          <p:cNvSpPr txBox="1"/>
          <p:nvPr/>
        </p:nvSpPr>
        <p:spPr>
          <a:xfrm>
            <a:off x="4597400" y="5852158"/>
            <a:ext cx="3604986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1600" dirty="0" smtClean="0"/>
              <a:t>16.Diccionario de datos y Control de Versiones </a:t>
            </a:r>
            <a:endParaRPr lang="es-ES" sz="1600" dirty="0"/>
          </a:p>
        </p:txBody>
      </p:sp>
      <p:sp>
        <p:nvSpPr>
          <p:cNvPr id="2" name="Rectángulo 1"/>
          <p:cNvSpPr/>
          <p:nvPr/>
        </p:nvSpPr>
        <p:spPr>
          <a:xfrm>
            <a:off x="4554764" y="2785113"/>
            <a:ext cx="18197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10. Casos de Uso </a:t>
            </a:r>
            <a:endParaRPr lang="es-ES" dirty="0"/>
          </a:p>
        </p:txBody>
      </p:sp>
      <p:sp>
        <p:nvSpPr>
          <p:cNvPr id="27" name="CuadroTexto 26"/>
          <p:cNvSpPr txBox="1"/>
          <p:nvPr/>
        </p:nvSpPr>
        <p:spPr>
          <a:xfrm>
            <a:off x="4554764" y="3284244"/>
            <a:ext cx="3673022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1600" dirty="0" smtClean="0"/>
              <a:t>11. Modelo Entidad-Relación </a:t>
            </a:r>
            <a:endParaRPr lang="es-ES" sz="1600" dirty="0"/>
          </a:p>
        </p:txBody>
      </p:sp>
      <p:sp>
        <p:nvSpPr>
          <p:cNvPr id="3" name="Rectángulo 2"/>
          <p:cNvSpPr/>
          <p:nvPr/>
        </p:nvSpPr>
        <p:spPr>
          <a:xfrm>
            <a:off x="4572000" y="3860400"/>
            <a:ext cx="18735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 smtClean="0"/>
              <a:t>12. Normalización</a:t>
            </a:r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597400" y="4328801"/>
            <a:ext cx="31769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 smtClean="0"/>
              <a:t>13. Diagrama de Costos y Gantt </a:t>
            </a:r>
            <a:endParaRPr lang="es-ES" dirty="0"/>
          </a:p>
        </p:txBody>
      </p:sp>
      <p:sp>
        <p:nvSpPr>
          <p:cNvPr id="28" name="CuadroTexto 27"/>
          <p:cNvSpPr txBox="1"/>
          <p:nvPr/>
        </p:nvSpPr>
        <p:spPr>
          <a:xfrm>
            <a:off x="4580526" y="5305702"/>
            <a:ext cx="3647259" cy="502920"/>
          </a:xfrm>
          <a:prstGeom prst="rect">
            <a:avLst/>
          </a:prstGeom>
          <a:ln w="6350">
            <a:solidFill>
              <a:schemeClr val="accent1"/>
            </a:solidFill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1600" dirty="0"/>
          </a:p>
        </p:txBody>
      </p:sp>
      <p:sp>
        <p:nvSpPr>
          <p:cNvPr id="6" name="Rectángulo 5"/>
          <p:cNvSpPr/>
          <p:nvPr/>
        </p:nvSpPr>
        <p:spPr>
          <a:xfrm>
            <a:off x="4580526" y="5372496"/>
            <a:ext cx="13796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 smtClean="0"/>
              <a:t>15. Mockups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699729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553" y="1704109"/>
            <a:ext cx="7083003" cy="4760854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29876871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410" y="1763247"/>
            <a:ext cx="6595803" cy="4771076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724758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338" y="1784818"/>
            <a:ext cx="6176356" cy="4751646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35221480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422" y="2361334"/>
            <a:ext cx="7534275" cy="3714750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12059935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163" y="1782238"/>
            <a:ext cx="6006811" cy="4896691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15012785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7" y="2349817"/>
            <a:ext cx="7515225" cy="3438525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2981394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675" y="2679642"/>
            <a:ext cx="7486650" cy="2762250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34969208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965" y="2220970"/>
            <a:ext cx="7505700" cy="3895725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29482991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722" y="1778924"/>
            <a:ext cx="5082286" cy="4664565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24840" y="350520"/>
            <a:ext cx="10599420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Diccionario de datos</a:t>
            </a:r>
          </a:p>
        </p:txBody>
      </p:sp>
    </p:spTree>
    <p:extLst>
      <p:ext uri="{BB962C8B-B14F-4D97-AF65-F5344CB8AC3E}">
        <p14:creationId xmlns:p14="http://schemas.microsoft.com/office/powerpoint/2010/main" val="22387606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84078" y="405938"/>
            <a:ext cx="9075806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Control de versiones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87" y="1839277"/>
            <a:ext cx="3343275" cy="427672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l="25958"/>
          <a:stretch/>
        </p:blipFill>
        <p:spPr>
          <a:xfrm>
            <a:off x="3974262" y="1623145"/>
            <a:ext cx="4557076" cy="471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582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460460" y="445022"/>
            <a:ext cx="6020954" cy="887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6600" b="1" dirty="0">
                <a:solidFill>
                  <a:schemeClr val="bg1"/>
                </a:solidFill>
              </a:rPr>
              <a:t>Introducción</a:t>
            </a:r>
            <a:endParaRPr lang="es-ES" sz="6600" dirty="0">
              <a:solidFill>
                <a:schemeClr val="bg1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003300" y="260350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24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4F6F635-DC78-4B50-B589-B9294BEF32F9}"/>
              </a:ext>
            </a:extLst>
          </p:cNvPr>
          <p:cNvSpPr txBox="1"/>
          <p:nvPr/>
        </p:nvSpPr>
        <p:spPr>
          <a:xfrm>
            <a:off x="267514" y="1920240"/>
            <a:ext cx="6840406" cy="440797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s-ES" dirty="0"/>
              <a:t>En la actualidad las aplicaciones tecnológicas y el software inteligente juegan un papel importante en todas las organizaciones, es una necesidad que requiere cambios constantes y ajustes </a:t>
            </a:r>
            <a:r>
              <a:rPr lang="es-ES" dirty="0" smtClean="0"/>
              <a:t>automáticos </a:t>
            </a:r>
            <a:r>
              <a:rPr lang="es-ES" dirty="0"/>
              <a:t>de </a:t>
            </a:r>
            <a:r>
              <a:rPr lang="es-ES" dirty="0" smtClean="0"/>
              <a:t>acuerdo </a:t>
            </a:r>
            <a:r>
              <a:rPr lang="es-ES" dirty="0"/>
              <a:t>a lo solicitado.</a:t>
            </a:r>
            <a:endParaRPr lang="es-CO" dirty="0"/>
          </a:p>
          <a:p>
            <a:r>
              <a:rPr lang="es-ES" dirty="0"/>
              <a:t>El proyecto planteado implementa un aplicativo programado a medida de las necesidades de la sede para el control de inventarios de </a:t>
            </a:r>
            <a:r>
              <a:rPr lang="es-ES" dirty="0" smtClean="0"/>
              <a:t>hardware.</a:t>
            </a:r>
            <a:endParaRPr lang="es-ES" dirty="0"/>
          </a:p>
          <a:p>
            <a:r>
              <a:rPr lang="es-ES" dirty="0"/>
              <a:t>Esta solución consiste en la elaboración de un software que administra y presenta información referente a las características físicas y descriptivas de los equipos.</a:t>
            </a:r>
            <a:endParaRPr lang="es-CO" dirty="0"/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83C79AC-B991-465D-8034-91CF6F60E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936" b="89595" l="9510" r="9164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7538" y="2900018"/>
            <a:ext cx="3327575" cy="331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3088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22" y="1756720"/>
            <a:ext cx="8415424" cy="475145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84078" y="405938"/>
            <a:ext cx="9075806" cy="105918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7200" b="1" dirty="0" smtClean="0">
                <a:solidFill>
                  <a:schemeClr val="bg1"/>
                </a:solidFill>
              </a:rPr>
              <a:t>Control de versiones</a:t>
            </a:r>
          </a:p>
        </p:txBody>
      </p:sp>
    </p:spTree>
    <p:extLst>
      <p:ext uri="{BB962C8B-B14F-4D97-AF65-F5344CB8AC3E}">
        <p14:creationId xmlns:p14="http://schemas.microsoft.com/office/powerpoint/2010/main" val="32935540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044933" y="4862945"/>
            <a:ext cx="7448202" cy="12053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MX" sz="4800" b="1" dirty="0" smtClean="0">
                <a:solidFill>
                  <a:srgbClr val="FFFFFF"/>
                </a:solidFill>
              </a:rPr>
              <a:t>GRACIAS POR SU ATENCION</a:t>
            </a:r>
          </a:p>
        </p:txBody>
      </p:sp>
    </p:spTree>
    <p:extLst>
      <p:ext uri="{BB962C8B-B14F-4D97-AF65-F5344CB8AC3E}">
        <p14:creationId xmlns:p14="http://schemas.microsoft.com/office/powerpoint/2010/main" val="381796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60460" y="445022"/>
            <a:ext cx="7896140" cy="887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5400" dirty="0">
                <a:solidFill>
                  <a:schemeClr val="bg1"/>
                </a:solidFill>
              </a:rPr>
              <a:t>Descripción del Problema</a:t>
            </a:r>
            <a:endParaRPr lang="es-ES" sz="5400" dirty="0">
              <a:solidFill>
                <a:schemeClr val="bg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003299" y="2603499"/>
            <a:ext cx="5696603" cy="3908395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s-ES" sz="2400" dirty="0"/>
              <a:t> </a:t>
            </a:r>
            <a:endParaRPr lang="es-ES" sz="2400" b="1" dirty="0"/>
          </a:p>
        </p:txBody>
      </p:sp>
      <p:sp>
        <p:nvSpPr>
          <p:cNvPr id="4" name="CuadroTexto 3"/>
          <p:cNvSpPr txBox="1"/>
          <p:nvPr/>
        </p:nvSpPr>
        <p:spPr>
          <a:xfrm>
            <a:off x="162369" y="2603499"/>
            <a:ext cx="6537533" cy="371742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s-ES" sz="2000" dirty="0"/>
              <a:t>Actualmente la sede Colombia lleva un proceso netamente manual sobre la gestión de inventarios de hardware únicamente apoyados por un archivo realizado en hoja de </a:t>
            </a:r>
            <a:r>
              <a:rPr lang="es-ES" sz="2000" dirty="0" smtClean="0"/>
              <a:t>cálculo</a:t>
            </a:r>
            <a:r>
              <a:rPr lang="es-ES" sz="2000" dirty="0"/>
              <a:t>.</a:t>
            </a:r>
          </a:p>
          <a:p>
            <a:endParaRPr lang="es-ES" sz="2000" dirty="0"/>
          </a:p>
          <a:p>
            <a:r>
              <a:rPr lang="es-ES" sz="2000" dirty="0"/>
              <a:t>Formulación del problema:</a:t>
            </a:r>
          </a:p>
          <a:p>
            <a:r>
              <a:rPr lang="es-ES" sz="2000" dirty="0"/>
              <a:t>¿Cómo desarrollar una herramienta de software que permita almacenar y gestionar la información referente a los equipos físicos con los que cuenta la Sede Colombia</a:t>
            </a:r>
            <a:endParaRPr lang="es-ES" sz="2000" b="1" dirty="0"/>
          </a:p>
          <a:p>
            <a:pPr algn="l"/>
            <a:endParaRPr lang="es-419" sz="3600" b="1" dirty="0">
              <a:solidFill>
                <a:srgbClr val="92D050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00" b="90000" l="10000" r="90000">
                        <a14:foregroundMark x1="33125" y1="76563" x2="42188" y2="69375"/>
                        <a14:foregroundMark x1="53125" y1="32813" x2="64063" y2="296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372" y="2412524"/>
            <a:ext cx="3679678" cy="367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8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460460" y="445022"/>
            <a:ext cx="7134140" cy="887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5400" b="1" dirty="0">
                <a:solidFill>
                  <a:schemeClr val="bg1"/>
                </a:solidFill>
              </a:rPr>
              <a:t>Objetivo General</a:t>
            </a:r>
            <a:endParaRPr lang="es-ES" sz="5400" dirty="0">
              <a:solidFill>
                <a:schemeClr val="bg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460460" y="3987351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endParaRPr lang="es-ES" sz="2000" dirty="0"/>
          </a:p>
        </p:txBody>
      </p:sp>
      <p:sp>
        <p:nvSpPr>
          <p:cNvPr id="6" name="CuadroTexto 5"/>
          <p:cNvSpPr txBox="1"/>
          <p:nvPr/>
        </p:nvSpPr>
        <p:spPr>
          <a:xfrm>
            <a:off x="460460" y="294550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2400" b="1" dirty="0"/>
          </a:p>
        </p:txBody>
      </p:sp>
      <p:sp>
        <p:nvSpPr>
          <p:cNvPr id="8" name="CuadroTexto 7"/>
          <p:cNvSpPr txBox="1"/>
          <p:nvPr/>
        </p:nvSpPr>
        <p:spPr>
          <a:xfrm>
            <a:off x="460460" y="1821312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2000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600" y="2404217"/>
            <a:ext cx="3810000" cy="3810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EE5E911-6465-4FA4-8BF4-029425C9C311}"/>
              </a:ext>
            </a:extLst>
          </p:cNvPr>
          <p:cNvSpPr txBox="1"/>
          <p:nvPr/>
        </p:nvSpPr>
        <p:spPr>
          <a:xfrm>
            <a:off x="356685" y="2278511"/>
            <a:ext cx="5636792" cy="403916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just"/>
            <a:r>
              <a:rPr lang="es-ES" sz="2400" dirty="0"/>
              <a:t>Desarrollar un software a la medida para realizar tareas de gestión de inventarios a nivel de hardware y diversos componentes que forman parte de la sede, apoyado de una interfaz fácil y sencilla de manejar.</a:t>
            </a:r>
            <a:endParaRPr lang="es-CO" sz="2400" dirty="0"/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978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60460" y="445022"/>
            <a:ext cx="7896140" cy="887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5400" dirty="0">
                <a:solidFill>
                  <a:schemeClr val="bg1"/>
                </a:solidFill>
              </a:rPr>
              <a:t>Objetivos Específicos</a:t>
            </a:r>
            <a:endParaRPr lang="es-ES" sz="5400" dirty="0">
              <a:solidFill>
                <a:schemeClr val="bg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84200" y="214630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CO" sz="2400" b="1" dirty="0"/>
          </a:p>
          <a:p>
            <a:pPr algn="l"/>
            <a:endParaRPr lang="es-ES" sz="2400" b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0526" y="2849045"/>
            <a:ext cx="2633700" cy="2834886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2C4D972-4335-4E84-9821-1B9725DFFC5B}"/>
              </a:ext>
            </a:extLst>
          </p:cNvPr>
          <p:cNvSpPr txBox="1"/>
          <p:nvPr/>
        </p:nvSpPr>
        <p:spPr>
          <a:xfrm>
            <a:off x="209725" y="2865823"/>
            <a:ext cx="6602135" cy="3322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s-ES" sz="1600" dirty="0"/>
              <a:t>1.Ejecutar el levantamiento de la información correspondiente a recursos físicos como equipos de cómputo, capturando sus características diferenciadoras como su marca y referencia para alimentar la información del repositorio de datos que almacene esta información, así mismo establecer qué aplicativo se adecua a las necesidades de la sede.</a:t>
            </a:r>
            <a:endParaRPr lang="es-MX" sz="1600" dirty="0"/>
          </a:p>
          <a:p>
            <a:r>
              <a:rPr lang="es-ES" sz="1600" dirty="0"/>
              <a:t>2.Diseñar una rutina de autenticación contra Directorio Activo para los usuarios que pretendan ingresar al sistema de control de inventarios.</a:t>
            </a:r>
            <a:endParaRPr lang="es-MX" sz="1600" dirty="0"/>
          </a:p>
          <a:p>
            <a:r>
              <a:rPr lang="es-ES" sz="1600" dirty="0"/>
              <a:t>3.Crear roles específicos para los usuarios que van a utilizar la aplicación mediante módulos que encapsulen funciones específicas, de tal manera que las tareas de un operario difieran de las sugeridas para un administrador. </a:t>
            </a:r>
            <a:endParaRPr lang="es-MX" sz="1600" dirty="0"/>
          </a:p>
          <a:p>
            <a:r>
              <a:rPr lang="es-ES" sz="1600" dirty="0"/>
              <a:t>4.Establecer orden en los activos más sobresalientes según su importancia y aplicación, que darán forma al nuevo modelo de inventarios mediante el uso de un diagrama A, B, C.</a:t>
            </a:r>
            <a:endParaRPr lang="es-MX" sz="1600" dirty="0"/>
          </a:p>
          <a:p>
            <a:pPr algn="l"/>
            <a:endParaRPr lang="es-CO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347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628" y="4307494"/>
            <a:ext cx="3011943" cy="2258957"/>
          </a:xfrm>
          <a:prstGeom prst="rect">
            <a:avLst/>
          </a:prstGeom>
        </p:spPr>
      </p:pic>
      <p:sp>
        <p:nvSpPr>
          <p:cNvPr id="7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460460" y="445022"/>
            <a:ext cx="7134140" cy="887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5400" dirty="0">
                <a:solidFill>
                  <a:schemeClr val="bg1"/>
                </a:solidFill>
              </a:rPr>
              <a:t>Alcance</a:t>
            </a:r>
            <a:endParaRPr lang="es-ES" sz="5400" dirty="0">
              <a:solidFill>
                <a:schemeClr val="bg1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112643" y="2288602"/>
            <a:ext cx="8918714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dirty="0"/>
              <a:t>El presente proyecto contempla todos los modelos de inventarios necesarios para el debido desarrollo de un nuevo modelo a implementar, para el control apropiado sobre los inventarios de la sede Colombia, describiendo la mejor solución para el manejo del inventario en base al almacenamiento, donde se trabajarán sobre estos aspectos:</a:t>
            </a:r>
          </a:p>
          <a:p>
            <a:pPr algn="just"/>
            <a:r>
              <a:rPr lang="es-ES" dirty="0"/>
              <a:t> </a:t>
            </a:r>
          </a:p>
          <a:p>
            <a:pPr lvl="0" algn="just"/>
            <a:r>
              <a:rPr lang="es-ES" dirty="0"/>
              <a:t>1.Diseño e implementación del software que controlara físicamente los activos existentes.</a:t>
            </a:r>
          </a:p>
          <a:p>
            <a:pPr lvl="0" algn="just"/>
            <a:r>
              <a:rPr lang="es-ES" dirty="0"/>
              <a:t> </a:t>
            </a:r>
          </a:p>
          <a:p>
            <a:pPr lvl="0" algn="just"/>
            <a:r>
              <a:rPr lang="es-ES" dirty="0"/>
              <a:t>2.Encontrar y contrarrestar cada necesidad por medio </a:t>
            </a:r>
          </a:p>
          <a:p>
            <a:pPr lvl="0" algn="just"/>
            <a:r>
              <a:rPr lang="es-ES" dirty="0"/>
              <a:t>del nuevo software.</a:t>
            </a:r>
          </a:p>
          <a:p>
            <a:pPr lvl="0" algn="just"/>
            <a:endParaRPr lang="es-ES" dirty="0"/>
          </a:p>
          <a:p>
            <a:pPr lvl="0" algn="just"/>
            <a:r>
              <a:rPr lang="es-ES" dirty="0"/>
              <a:t>3. Modificar y eliminar activos que estén en la base de datos del</a:t>
            </a:r>
          </a:p>
          <a:p>
            <a:pPr lvl="0" algn="just"/>
            <a:r>
              <a:rPr lang="es-ES" dirty="0"/>
              <a:t>software.</a:t>
            </a:r>
          </a:p>
          <a:p>
            <a:endParaRPr lang="es-ES" sz="1600" b="1" dirty="0"/>
          </a:p>
        </p:txBody>
      </p:sp>
    </p:spTree>
    <p:extLst>
      <p:ext uri="{BB962C8B-B14F-4D97-AF65-F5344CB8AC3E}">
        <p14:creationId xmlns:p14="http://schemas.microsoft.com/office/powerpoint/2010/main" val="32344394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0" b="1" dirty="0" smtClean="0">
            <a:solidFill>
              <a:srgbClr val="92D05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3214</TotalTime>
  <Words>746</Words>
  <Application>Microsoft Office PowerPoint</Application>
  <PresentationFormat>Presentación en pantalla (4:3)</PresentationFormat>
  <Paragraphs>105</Paragraphs>
  <Slides>51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51</vt:i4>
      </vt:variant>
    </vt:vector>
  </HeadingPairs>
  <TitlesOfParts>
    <vt:vector size="54" baseType="lpstr">
      <vt:lpstr>Arial</vt:lpstr>
      <vt:lpstr>Calibri</vt:lpstr>
      <vt:lpstr>Tema de Office</vt:lpstr>
      <vt:lpstr>Presentación de PowerPoint</vt:lpstr>
      <vt:lpstr> E.E INVENTORY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GARZON SUAREZ</dc:creator>
  <cp:lastModifiedBy>APRENDIZ</cp:lastModifiedBy>
  <cp:revision>227</cp:revision>
  <dcterms:created xsi:type="dcterms:W3CDTF">2014-06-25T16:18:26Z</dcterms:created>
  <dcterms:modified xsi:type="dcterms:W3CDTF">2019-07-26T22:40:10Z</dcterms:modified>
</cp:coreProperties>
</file>

<file path=docProps/thumbnail.jpeg>
</file>